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78" r:id="rId5"/>
    <p:sldId id="279" r:id="rId6"/>
    <p:sldId id="270" r:id="rId7"/>
    <p:sldId id="264" r:id="rId8"/>
    <p:sldId id="263" r:id="rId9"/>
    <p:sldId id="280" r:id="rId10"/>
    <p:sldId id="265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1F8A2-171C-4AAE-82E4-29B7316CA632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8CD1B-FA32-4D4D-B06C-0C4A2F3CE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98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5DD5DF5F-7F50-40F0-9987-BB8D0AED3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B9FAC2B2-6CB3-4FA5-BFD8-DBA6372DD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7B90DB94-AA9D-4176-B785-7F5B92AD0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631775-0852-441D-9983-AAC0C976ADE4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5C12B389-663C-4C90-8B84-44638C55CA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049594B5-9A96-408D-B3CB-FBED7181C3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187AC2BE-AA51-4871-A24E-92979918F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E97825-7F6E-438A-B16F-5AE6FD01A70E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F1036587-4033-4846-AD23-67B3A14E8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622E82E4-2B46-4ED6-A1AC-8A36F33ABE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61E74A2C-2475-4D23-BD95-E6CB9B835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EE9F57-391B-4635-BF32-064E1B065DB4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B5609771-A6F0-4836-A9A8-D7778BC5B3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F6DBDDC9-FBA5-4548-9CC0-E142DE3ADE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EEA43F5A-DA76-4F7B-8E61-979F9BB2E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15ED09-7AE6-4CB2-BC66-7AA1218FF513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4B334A8E-C953-4D97-B70C-D9AE9AC2F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E674A6AF-AE4A-4523-A6E7-828B9A96FD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29707F1F-F72F-4E43-BC54-FE28E0464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9FFC15-D44E-4269-A7C9-71D014055DC8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50A83-62CB-4776-B3A1-A7F68F6DD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21E1CA-54DA-461F-A924-17FB50408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80970C-F0E9-4EF9-840B-A8D2113D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CAE47A-C17C-473D-9FE3-223C87FF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21FDC5-C298-490E-BCB3-F7EF1B90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2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77400-2AE4-435E-A85C-0AF5B9D3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78F070-A00E-4809-A46C-101C3E582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6D92B2-B5A6-4B23-B329-AE6FB17A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1E9DCF-F44A-4323-A2DB-DFEE7556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E6EDE-4CC4-4791-BD79-1223EDD3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96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7654EB-DBAC-4515-8B2F-47CF7A68A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2D29B6-EE82-4B79-88E4-64C52CE6D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7F59E3-8069-4DA0-99CF-D0CBB078C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61A675-9B31-4281-BA1F-60DF9815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F2F67-DE61-44E2-B53E-0D7D2EBB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99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BEE4F-B140-44FA-BBF0-2D47E7AD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C55DA5-A324-403A-AF72-86B7DC0A0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DDA292-B57D-4330-83DF-93BBC653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244D71-8A87-406C-98CD-58B15073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48E655-733D-4E8F-A1B8-707F6B10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69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7731-9E10-4DF7-BDED-A5F15FE1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65558BA-237C-480D-9B14-2F9EDF297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FC6B54-FE4B-4A42-AA45-E8C0E700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240A98-286A-4644-A24C-837C70C6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DC9A9A-1DBE-4EF2-8E61-CDC07AC5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56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A07A5-C8B9-4895-A035-41AFB1D7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4E7477-2E5D-42D3-A79D-811AA7DC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56772A-2AC4-41C7-9CA3-8748875A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121227-1F1A-45DC-9EF4-6F4A7E1B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085CF1-2BCD-4509-96BE-3844C096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4F489A-CBA4-4E1E-A085-30C103E1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99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36C42-07DC-4648-87D4-184975D4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B41C5F8-564F-4A3E-9961-7FFF7233E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1FE8B7-BB2C-41D7-A0D7-74D287F2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3DDC97-151D-488A-9073-C1BCEAB7B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AD53570-51DD-446D-B1D1-1A019B30B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4B3FA3-01AF-429B-83D7-E8E4DC34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0B9520-E03C-4C99-8604-03E8A43E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D0A7EE-14CE-43F4-8494-48ED5FE7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0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C439C-1731-4435-AFB4-C7A0CAD0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13A45B-32D7-430F-BE5E-8FC99238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01BC95-A6C3-4704-AD9A-52124D7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B8615C-379D-4321-985B-C50364FD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6617296-F799-4B95-8645-F073397D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536B34-280B-47EF-A908-6D328559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E8C277-73D3-496A-900F-BBD0DEA4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8A31E-A32A-4CA6-95BC-0A528577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4DA03B-5803-44E6-B8C0-086F182B5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60E9248-85D7-4340-994F-C03CDEBF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AA8F6E-7C42-4EF2-8824-98A3FB5D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B6EA64-0780-4496-A9FA-8EE3B213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356095-239F-4488-80C8-01F66115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32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E194A-A6D2-4FD8-8B08-B10E2E5B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13B2F9-453C-4490-9899-B8AD5932D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DC4E7E1-7895-4E56-9CED-89F4035A7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7584BB-E727-4263-8D3D-E191224C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B92C84-FFDB-4D23-952C-6F6C37F9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570CAB-8205-450E-9348-5DBE9B0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27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044D2E-7176-4856-9D03-41FBBFF7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C7E98B-FF95-4006-8D66-8FC708E9D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E53F74-2948-4713-AB90-B9842EE9E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2F84-BD03-4360-95FF-7BAA2FE517AC}" type="datetimeFigureOut">
              <a:rPr lang="cs-CZ" smtClean="0"/>
              <a:t>11.01.2021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61F224-BF37-473D-A4EB-140A4C34D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1B3104-F75C-467B-A473-677DDA43E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C198C-1E45-44E1-8F6F-5CB50CCD68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30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blCq1VlO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UYgmHuAlM" TargetMode="External"/><Relationship Id="rId2" Type="http://schemas.openxmlformats.org/officeDocument/2006/relationships/hyperlink" Target="https://www.youtube.com/watch?v=0ST8O_KpmE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6Hq3ZWT3Jk" TargetMode="External"/><Relationship Id="rId4" Type="http://schemas.openxmlformats.org/officeDocument/2006/relationships/hyperlink" Target="https://www.youtube.com/watch?v=aWItglvTiL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u8ny8n37E" TargetMode="External"/><Relationship Id="rId2" Type="http://schemas.openxmlformats.org/officeDocument/2006/relationships/hyperlink" Target="https://www.youtube.com/watch?v=B24BKaNFYi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lvYvEf8F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1qQPBw24W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0260E-E1FF-4C24-B21F-B999C6EBA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Opakování Nálevníci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69719D-AA25-40D9-9BBC-2D5F0B432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Nová látka  PRVOCI-Kořenonožci</a:t>
            </a:r>
          </a:p>
        </p:txBody>
      </p:sp>
    </p:spTree>
    <p:extLst>
      <p:ext uri="{BB962C8B-B14F-4D97-AF65-F5344CB8AC3E}">
        <p14:creationId xmlns:p14="http://schemas.microsoft.com/office/powerpoint/2010/main" val="155305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1">
            <a:extLst>
              <a:ext uri="{FF2B5EF4-FFF2-40B4-BE49-F238E27FC236}">
                <a16:creationId xmlns:a16="http://schemas.microsoft.com/office/drawing/2014/main" id="{5B48F5D1-C571-42C2-BE18-5E6D83237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214313"/>
            <a:ext cx="8715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Mezi KOŘENONOŽCE patří i: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DÍRKONOŠCI, SLUNIVKY A MŘÍŽOVCI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4902A86-463A-405F-B3CC-BECE1942D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214438"/>
            <a:ext cx="848822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mořští i sladkovodní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pevné, vápenaté nebo křemičité schránky na povrchu těla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přes otvory vysouvají nitkovité panožky (zachycení potravy)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schránky se usazují na dně moří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hlinkClick r:id="rId3"/>
              </a:rPr>
              <a:t>https://www.youtube.com/watch?v=75blCq1VlOk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D00E2074-9ABF-462A-A4A6-C2F34A08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3214688"/>
            <a:ext cx="30638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07B5A53-9EF3-432C-83D5-9462AFDF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072189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SLUNIVKA</a:t>
            </a:r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5CF60E63-8C85-4968-BACC-1036FFAA1CC4}"/>
              </a:ext>
            </a:extLst>
          </p:cNvPr>
          <p:cNvCxnSpPr/>
          <p:nvPr/>
        </p:nvCxnSpPr>
        <p:spPr>
          <a:xfrm>
            <a:off x="4881564" y="5214939"/>
            <a:ext cx="20716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CD48D7CC-DBC3-4096-BE82-FADFFCD42835}"/>
              </a:ext>
            </a:extLst>
          </p:cNvPr>
          <p:cNvCxnSpPr/>
          <p:nvPr/>
        </p:nvCxnSpPr>
        <p:spPr>
          <a:xfrm>
            <a:off x="4881563" y="5214938"/>
            <a:ext cx="2571750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C1A14B-6DEE-4EEA-BF64-3F24F8711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5000626"/>
            <a:ext cx="1744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VÝBĚŽKY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CYTOPLAZMY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F84528-A948-4966-A129-340E56F7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6" y="6143626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obr.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C1BC4-0034-4D2C-B18C-F3436171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b="1" dirty="0"/>
              <a:t>Prvoci – Kořenonožci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A0211C-E1BA-4F8B-85CF-549276A75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jednobuněčné organismy s proměnlivým tvarem</a:t>
            </a:r>
          </a:p>
          <a:p>
            <a:r>
              <a:rPr lang="cs-CZ" dirty="0"/>
              <a:t>pohyb- přeléváním cytoplazmy (panožky)</a:t>
            </a:r>
          </a:p>
          <a:p>
            <a:r>
              <a:rPr lang="cs-CZ" dirty="0"/>
              <a:t>potrava: bakterie, trepky, řasy</a:t>
            </a:r>
          </a:p>
          <a:p>
            <a:r>
              <a:rPr lang="cs-CZ" dirty="0"/>
              <a:t>tráví vytvářením potravní vakuoly</a:t>
            </a:r>
          </a:p>
          <a:p>
            <a:r>
              <a:rPr lang="cs-CZ" dirty="0"/>
              <a:t>Ve vodě, v půdě, ve střevech</a:t>
            </a: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Měňavky</a:t>
            </a:r>
          </a:p>
          <a:p>
            <a:r>
              <a:rPr lang="cs-CZ" dirty="0"/>
              <a:t>Živočichové se schránkami na povrchu těla-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Dírkonožci, Mřížovci</a:t>
            </a:r>
          </a:p>
        </p:txBody>
      </p:sp>
    </p:spTree>
    <p:extLst>
      <p:ext uri="{BB962C8B-B14F-4D97-AF65-F5344CB8AC3E}">
        <p14:creationId xmlns:p14="http://schemas.microsoft.com/office/powerpoint/2010/main" val="215996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467CC-D6EB-44F3-8C11-34EF8246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Měňavka velká- nákres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A9BB16A-FF05-4A7D-946B-1C5E091DD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64" t="31151" r="22785" b="14461"/>
          <a:stretch/>
        </p:blipFill>
        <p:spPr>
          <a:xfrm>
            <a:off x="4072378" y="1555423"/>
            <a:ext cx="6336907" cy="45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54E80-9FA4-4F84-B2D0-3996B4C7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b="1" dirty="0"/>
              <a:t>DÚ – práce s textem v učebnici str. 46 – 47</a:t>
            </a:r>
            <a:br>
              <a:rPr lang="cs-CZ" b="1" dirty="0"/>
            </a:br>
            <a:r>
              <a:rPr lang="cs-CZ" sz="1600" b="1" dirty="0"/>
              <a:t>				(do sešitu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)  zaslat do středy 13. 1. 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C64AEA-095C-46CE-AF41-10D0631A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PRVOCI – BIČÍKOVCI</a:t>
            </a:r>
          </a:p>
          <a:p>
            <a:pPr lvl="1"/>
            <a:r>
              <a:rPr lang="cs-CZ" sz="1800" dirty="0"/>
              <a:t>Pohyb: ……………….</a:t>
            </a:r>
          </a:p>
          <a:p>
            <a:pPr lvl="1"/>
            <a:r>
              <a:rPr lang="cs-CZ" sz="1800" dirty="0"/>
              <a:t>Zástupce: …………………………..</a:t>
            </a:r>
          </a:p>
          <a:p>
            <a:pPr lvl="1"/>
            <a:r>
              <a:rPr lang="cs-CZ" sz="1800" dirty="0"/>
              <a:t>Parazituje v ………………………….</a:t>
            </a:r>
          </a:p>
          <a:p>
            <a:pPr lvl="1"/>
            <a:r>
              <a:rPr lang="cs-CZ" sz="1800" dirty="0"/>
              <a:t>Onemocnění ………………………..</a:t>
            </a:r>
          </a:p>
          <a:p>
            <a:pPr lvl="1"/>
            <a:r>
              <a:rPr lang="cs-CZ" sz="1800" dirty="0"/>
              <a:t>Přenáší ji …………………………….</a:t>
            </a:r>
          </a:p>
          <a:p>
            <a:pPr lvl="1"/>
            <a:r>
              <a:rPr lang="cs-CZ" sz="1800" dirty="0"/>
              <a:t>Výskyt: ……………………………..</a:t>
            </a:r>
          </a:p>
          <a:p>
            <a:r>
              <a:rPr lang="cs-CZ" sz="2000" dirty="0"/>
              <a:t>PRVOCI – VÝTRUSOVCI</a:t>
            </a:r>
          </a:p>
          <a:p>
            <a:pPr lvl="1"/>
            <a:r>
              <a:rPr lang="cs-CZ" sz="1800" dirty="0"/>
              <a:t>Výskyt:…………………………….</a:t>
            </a:r>
          </a:p>
          <a:p>
            <a:pPr lvl="1"/>
            <a:r>
              <a:rPr lang="cs-CZ" sz="1800" dirty="0"/>
              <a:t>Parazituje v ……………………………</a:t>
            </a:r>
          </a:p>
          <a:p>
            <a:pPr lvl="1"/>
            <a:r>
              <a:rPr lang="cs-CZ" sz="1800" dirty="0"/>
              <a:t>Zástupce: ………………………………</a:t>
            </a:r>
          </a:p>
          <a:p>
            <a:pPr lvl="1"/>
            <a:r>
              <a:rPr lang="cs-CZ" sz="1800" dirty="0"/>
              <a:t>Onemocnění: ……………………………</a:t>
            </a:r>
          </a:p>
          <a:p>
            <a:pPr lvl="1"/>
            <a:r>
              <a:rPr lang="cs-CZ" sz="1800" dirty="0"/>
              <a:t> prvoka přenáší</a:t>
            </a:r>
          </a:p>
        </p:txBody>
      </p:sp>
    </p:spTree>
    <p:extLst>
      <p:ext uri="{BB962C8B-B14F-4D97-AF65-F5344CB8AC3E}">
        <p14:creationId xmlns:p14="http://schemas.microsoft.com/office/powerpoint/2010/main" val="142759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6E52F-D287-44D9-9014-E81F9154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 , OPAKOVÁNÍ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11DEF6-DB4F-4FF1-BD9E-5EDB285D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NÁKRES  A POPIS TREPKY</a:t>
            </a:r>
          </a:p>
          <a:p>
            <a:r>
              <a:rPr lang="cs-CZ" dirty="0"/>
              <a:t>OPAKOVÁNÍ – NÁLEVNÍCI – OTÁZKY</a:t>
            </a:r>
          </a:p>
          <a:p>
            <a:r>
              <a:rPr lang="cs-CZ" dirty="0"/>
              <a:t>ZHLÉDNUTÍ VIDEA</a:t>
            </a:r>
          </a:p>
        </p:txBody>
      </p:sp>
    </p:spTree>
    <p:extLst>
      <p:ext uri="{BB962C8B-B14F-4D97-AF65-F5344CB8AC3E}">
        <p14:creationId xmlns:p14="http://schemas.microsoft.com/office/powerpoint/2010/main" val="1835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547CD726-1601-4574-8C49-D5341927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71438"/>
            <a:ext cx="2392362" cy="6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37A4BFF6-9495-4BD3-AD36-D0AF606BD96C}"/>
              </a:ext>
            </a:extLst>
          </p:cNvPr>
          <p:cNvCxnSpPr/>
          <p:nvPr/>
        </p:nvCxnSpPr>
        <p:spPr>
          <a:xfrm>
            <a:off x="3309938" y="642939"/>
            <a:ext cx="2571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34DF04F2-E7BA-4FE5-978F-AC48E2B50DE2}"/>
              </a:ext>
            </a:extLst>
          </p:cNvPr>
          <p:cNvCxnSpPr/>
          <p:nvPr/>
        </p:nvCxnSpPr>
        <p:spPr>
          <a:xfrm>
            <a:off x="4024314" y="1285875"/>
            <a:ext cx="17859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B28A6973-E132-43C7-9514-93C77C04075B}"/>
              </a:ext>
            </a:extLst>
          </p:cNvPr>
          <p:cNvCxnSpPr/>
          <p:nvPr/>
        </p:nvCxnSpPr>
        <p:spPr>
          <a:xfrm>
            <a:off x="3667125" y="3143250"/>
            <a:ext cx="20716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42AF1F68-C6BD-4DBE-8CBB-860788118A4F}"/>
              </a:ext>
            </a:extLst>
          </p:cNvPr>
          <p:cNvCxnSpPr/>
          <p:nvPr/>
        </p:nvCxnSpPr>
        <p:spPr>
          <a:xfrm>
            <a:off x="4167188" y="3571875"/>
            <a:ext cx="16430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73FBA266-21F3-448B-9B1E-90B27A09DCD0}"/>
              </a:ext>
            </a:extLst>
          </p:cNvPr>
          <p:cNvCxnSpPr/>
          <p:nvPr/>
        </p:nvCxnSpPr>
        <p:spPr>
          <a:xfrm rot="10800000" flipV="1">
            <a:off x="6810375" y="3000375"/>
            <a:ext cx="8572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4EA2939A-91C9-4AB3-BEEA-FB017DB0A336}"/>
              </a:ext>
            </a:extLst>
          </p:cNvPr>
          <p:cNvCxnSpPr/>
          <p:nvPr/>
        </p:nvCxnSpPr>
        <p:spPr>
          <a:xfrm rot="10800000">
            <a:off x="6381750" y="1143000"/>
            <a:ext cx="12144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299E29F6-4C04-4FEF-8B48-D9B1CFC7AB55}"/>
              </a:ext>
            </a:extLst>
          </p:cNvPr>
          <p:cNvCxnSpPr/>
          <p:nvPr/>
        </p:nvCxnSpPr>
        <p:spPr>
          <a:xfrm rot="10800000" flipV="1">
            <a:off x="6238875" y="5286375"/>
            <a:ext cx="1428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20209F2C-60F5-4F3D-A624-8A0AF719A6EF}"/>
              </a:ext>
            </a:extLst>
          </p:cNvPr>
          <p:cNvCxnSpPr/>
          <p:nvPr/>
        </p:nvCxnSpPr>
        <p:spPr>
          <a:xfrm rot="10800000" flipV="1">
            <a:off x="6524625" y="4143375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4F504CB-613A-45B6-B7EE-886A4E4C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357564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JÁDRO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12DCA22-5F15-47D4-B3CE-05E80851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2928939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JADÉRKO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66BB047-388E-4D16-BDA4-E08863315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6" y="428625"/>
            <a:ext cx="80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BRVY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ECEE272-882F-4E4E-B94E-77998354D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4" y="928688"/>
            <a:ext cx="2408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CYTOPLAZMATICKÁ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MEMBRÁNA</a:t>
            </a: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1B3B543A-4E4C-428D-9967-8CA93F812AFB}"/>
              </a:ext>
            </a:extLst>
          </p:cNvPr>
          <p:cNvCxnSpPr/>
          <p:nvPr/>
        </p:nvCxnSpPr>
        <p:spPr>
          <a:xfrm>
            <a:off x="4310064" y="4857750"/>
            <a:ext cx="12858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43C85BB-717E-4F2F-8018-B53A30477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4643439"/>
            <a:ext cx="174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CYTOPLAZMA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B8EA4E3-9B1E-424E-A3C3-0CE43E1E6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928689"/>
            <a:ext cx="278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STAŽITELNÁ VAKUOLA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A1800CC-C513-4B0F-A304-60B3A7B1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786064"/>
            <a:ext cx="2100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BUNĚČNÝ HLTAN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FD0863F-17F2-4306-99EE-51A44953E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929064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BUNĚČNÁ ÚSTA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360B4E9C-6777-4BDB-90E7-BE792E6A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9" y="5072064"/>
            <a:ext cx="248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POTRAVNÍ VAKUOLA</a:t>
            </a:r>
          </a:p>
        </p:txBody>
      </p:sp>
      <p:sp>
        <p:nvSpPr>
          <p:cNvPr id="16405" name="TextovéPole 37">
            <a:extLst>
              <a:ext uri="{FF2B5EF4-FFF2-40B4-BE49-F238E27FC236}">
                <a16:creationId xmlns:a16="http://schemas.microsoft.com/office/drawing/2014/main" id="{8E274DC1-8249-4066-AE08-98101928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6286500"/>
            <a:ext cx="197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TREPKA VELKÁ</a:t>
            </a:r>
          </a:p>
        </p:txBody>
      </p:sp>
      <p:sp>
        <p:nvSpPr>
          <p:cNvPr id="16406" name="TextovéPole 22">
            <a:extLst>
              <a:ext uri="{FF2B5EF4-FFF2-40B4-BE49-F238E27FC236}">
                <a16:creationId xmlns:a16="http://schemas.microsoft.com/office/drawing/2014/main" id="{6F93ADAE-385C-4D03-991A-9DC5D5E6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6" y="6357939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obr. 9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EC3BEEB-E43B-4B43-B071-89C2793D0F5D}"/>
              </a:ext>
            </a:extLst>
          </p:cNvPr>
          <p:cNvSpPr/>
          <p:nvPr/>
        </p:nvSpPr>
        <p:spPr>
          <a:xfrm>
            <a:off x="7667626" y="5949951"/>
            <a:ext cx="2225675" cy="563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Buněčná řiť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B425E77B-ACB3-4AB0-A786-50D3078F747E}"/>
              </a:ext>
            </a:extLst>
          </p:cNvPr>
          <p:cNvCxnSpPr>
            <a:stCxn id="2" idx="1"/>
          </p:cNvCxnSpPr>
          <p:nvPr/>
        </p:nvCxnSpPr>
        <p:spPr>
          <a:xfrm flipH="1">
            <a:off x="6096001" y="6230938"/>
            <a:ext cx="1571625" cy="5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9" grpId="0"/>
      <p:bldP spid="31" grpId="0"/>
      <p:bldP spid="33" grpId="0"/>
      <p:bldP spid="34" grpId="0"/>
      <p:bldP spid="3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E1E22B1A-EF53-46BA-A4E4-F3ADF375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VIDEO TREPKA VELKÁ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22DB751A-EC35-4517-8142-F84732CC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r>
              <a:rPr lang="cs-CZ" altLang="cs-CZ" dirty="0">
                <a:hlinkClick r:id="rId2"/>
              </a:rPr>
              <a:t>https://www.youtube.com/watch?v=0ST8O_KpmEA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TVORBA SENNÉHO NÁLEVU A VZNIK TREPKY</a:t>
            </a:r>
          </a:p>
          <a:p>
            <a:r>
              <a:rPr lang="cs-CZ" altLang="cs-CZ" dirty="0">
                <a:hlinkClick r:id="rId3"/>
              </a:rPr>
              <a:t>https://www.youtube.com/watch?v=qhUYgmHuAlM</a:t>
            </a:r>
            <a:endParaRPr lang="cs-CZ" altLang="cs-CZ" dirty="0"/>
          </a:p>
          <a:p>
            <a:r>
              <a:rPr lang="cs-CZ" altLang="cs-CZ" dirty="0"/>
              <a:t>Trepka potravou měňavky</a:t>
            </a:r>
          </a:p>
          <a:p>
            <a:r>
              <a:rPr lang="cs-CZ" altLang="cs-CZ" dirty="0">
                <a:hlinkClick r:id="rId4"/>
              </a:rPr>
              <a:t>https://www.youtube.com/watch?v=aWItglvTiLc</a:t>
            </a:r>
            <a:endParaRPr lang="cs-CZ" altLang="cs-CZ" dirty="0"/>
          </a:p>
          <a:p>
            <a:r>
              <a:rPr lang="cs-CZ" altLang="cs-CZ" dirty="0"/>
              <a:t>Rozmnožování trepky</a:t>
            </a:r>
          </a:p>
          <a:p>
            <a:r>
              <a:rPr lang="cs-CZ" altLang="cs-CZ" dirty="0">
                <a:hlinkClick r:id="rId5"/>
              </a:rPr>
              <a:t>https://www.youtube.com/watch?v=q6Hq3ZWT3Jk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EED61D3B-7D17-4273-A7C0-E840F393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Další nálevníci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9CDC86E8-45EC-429D-9D04-8E3137FD8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https://www.youtube.com/watch?v=B24BKaNFYiw</a:t>
            </a:r>
            <a:r>
              <a:rPr lang="cs-CZ" altLang="cs-CZ" dirty="0"/>
              <a:t>  BOBOVKA</a:t>
            </a:r>
          </a:p>
          <a:p>
            <a:r>
              <a:rPr lang="cs-CZ" altLang="cs-CZ" dirty="0">
                <a:hlinkClick r:id="rId3"/>
              </a:rPr>
              <a:t>https://www.youtube.com/watch?v=jru8ny8n37E</a:t>
            </a:r>
            <a:r>
              <a:rPr lang="cs-CZ" altLang="cs-CZ" dirty="0"/>
              <a:t> MRSKAVKA</a:t>
            </a:r>
          </a:p>
          <a:p>
            <a:endParaRPr lang="cs-CZ" altLang="cs-CZ" dirty="0"/>
          </a:p>
          <a:p>
            <a:r>
              <a:rPr lang="cs-CZ" altLang="cs-CZ" dirty="0">
                <a:hlinkClick r:id="rId4"/>
              </a:rPr>
              <a:t>https://www.youtube.com/watch?v=ilvYvEf8FPg</a:t>
            </a:r>
            <a:r>
              <a:rPr lang="cs-CZ" altLang="cs-CZ" dirty="0"/>
              <a:t> VÍŘENKA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2">
            <a:extLst>
              <a:ext uri="{FF2B5EF4-FFF2-40B4-BE49-F238E27FC236}">
                <a16:creationId xmlns:a16="http://schemas.microsoft.com/office/drawing/2014/main" id="{7BA8EAC1-6954-4A63-88ED-9BBFAF33A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214313"/>
            <a:ext cx="75850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latin typeface="Arial" charset="0"/>
                <a:cs typeface="Arial" charset="0"/>
              </a:rPr>
              <a:t>OTÁZKY:</a:t>
            </a:r>
          </a:p>
          <a:p>
            <a:pPr eaLnBrk="1" hangingPunct="1">
              <a:defRPr/>
            </a:pPr>
            <a:endParaRPr lang="cs-CZ" sz="24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cs-CZ" sz="2400" b="1" dirty="0">
                <a:latin typeface="Arial" charset="0"/>
                <a:cs typeface="Arial" charset="0"/>
              </a:rPr>
              <a:t>Kolika buňkami je tvořeno tělo prvoků?</a:t>
            </a:r>
          </a:p>
          <a:p>
            <a:pPr marL="457200" indent="-457200">
              <a:buFontTx/>
              <a:buAutoNum type="arabicParenR"/>
              <a:defRPr/>
            </a:pPr>
            <a:endParaRPr lang="cs-CZ" sz="24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cs-CZ" sz="2400" b="1" dirty="0">
                <a:latin typeface="Arial" charset="0"/>
                <a:cs typeface="Arial" charset="0"/>
              </a:rPr>
              <a:t>Vyjmenuj hlavní skupiny prvoků.</a:t>
            </a:r>
          </a:p>
          <a:p>
            <a:pPr marL="457200" indent="-457200">
              <a:buFontTx/>
              <a:buAutoNum type="arabicParenR"/>
              <a:defRPr/>
            </a:pPr>
            <a:endParaRPr lang="cs-CZ" sz="24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cs-CZ" sz="2400" b="1" dirty="0">
                <a:latin typeface="Arial" charset="0"/>
                <a:cs typeface="Arial" charset="0"/>
              </a:rPr>
              <a:t>Jakými způsoby se mohou prvoci pohybovat?</a:t>
            </a:r>
          </a:p>
          <a:p>
            <a:pPr marL="457200" indent="-457200">
              <a:defRPr/>
            </a:pPr>
            <a:endParaRPr lang="cs-CZ" sz="2400" b="1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cs-CZ" sz="2400" b="1" dirty="0">
                <a:latin typeface="Arial" charset="0"/>
                <a:cs typeface="Arial" charset="0"/>
              </a:rPr>
              <a:t>4) Popiš stavbu těla trepky.</a:t>
            </a:r>
          </a:p>
          <a:p>
            <a:pPr marL="457200" indent="-457200">
              <a:defRPr/>
            </a:pPr>
            <a:endParaRPr lang="cs-CZ" sz="2400" b="1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cs-CZ" sz="2400" b="1" dirty="0">
                <a:latin typeface="Arial" charset="0"/>
                <a:cs typeface="Arial" charset="0"/>
              </a:rPr>
              <a:t>5) Proč nemůže u trepky probíhat fotosyntéza?</a:t>
            </a:r>
          </a:p>
          <a:p>
            <a:pPr marL="457200" indent="-457200">
              <a:defRPr/>
            </a:pPr>
            <a:endParaRPr lang="cs-CZ" sz="2400" b="1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cs-CZ" sz="2400" b="1" dirty="0">
                <a:latin typeface="Arial" charset="0"/>
                <a:cs typeface="Arial" charset="0"/>
              </a:rPr>
              <a:t>.6) Jak se rozmnožuje trepka?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1">
            <a:extLst>
              <a:ext uri="{FF2B5EF4-FFF2-40B4-BE49-F238E27FC236}">
                <a16:creationId xmlns:a16="http://schemas.microsoft.com/office/drawing/2014/main" id="{F03CCB61-A389-4252-AD4D-2D56ED1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6605"/>
            <a:ext cx="5193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latin typeface="Arial" panose="020B0604020202020204" pitchFamily="34" charset="0"/>
              </a:rPr>
              <a:t>PRVOCI - KOŘENONOŽCI</a:t>
            </a:r>
          </a:p>
        </p:txBody>
      </p:sp>
      <p:sp>
        <p:nvSpPr>
          <p:cNvPr id="8195" name="TextovéPole 2">
            <a:extLst>
              <a:ext uri="{FF2B5EF4-FFF2-40B4-BE49-F238E27FC236}">
                <a16:creationId xmlns:a16="http://schemas.microsoft.com/office/drawing/2014/main" id="{2C05CB6C-176D-4F59-9713-A8C4D9860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855663"/>
            <a:ext cx="866298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MĚŇAVKY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 organismy s proměnlivým tvar buňky</a:t>
            </a:r>
          </a:p>
          <a:p>
            <a:pPr algn="just" eaLnBrk="1" hangingPunct="1"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pohybující PŘELÉVÁNÍM CYTOPLAZMY v buňce</a:t>
            </a:r>
          </a:p>
          <a:p>
            <a:pPr algn="just" eaLnBrk="1" hangingPunct="1"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vytvářejí se 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panožek</a:t>
            </a:r>
            <a:r>
              <a:rPr lang="cs-CZ" altLang="cs-CZ" sz="2400" dirty="0">
                <a:latin typeface="Arial" panose="020B0604020202020204" pitchFamily="34" charset="0"/>
              </a:rPr>
              <a:t>  = výběžky cytoplazmy</a:t>
            </a:r>
          </a:p>
          <a:p>
            <a:pPr algn="just" eaLnBrk="1" hangingPunct="1"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uvnitř těla je zřetelné jádro, několik potravních vakuol (dutinek) a pulsující vakuola (udržuje napětí mezi vnitřním </a:t>
            </a:r>
            <a:br>
              <a:rPr lang="cs-CZ" altLang="cs-CZ" sz="2400" dirty="0">
                <a:latin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</a:rPr>
              <a:t>a vnějším prostředím)</a:t>
            </a:r>
          </a:p>
          <a:p>
            <a:pPr algn="just" eaLnBrk="1" hangingPunct="1"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228600" lvl="0" indent="-228600" algn="just"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</a:rPr>
              <a:t>rozmnožuje se nepohlavně dělením</a:t>
            </a:r>
          </a:p>
          <a:p>
            <a:pPr marL="228600" lvl="0" indent="-228600" algn="just">
              <a:spcBef>
                <a:spcPct val="0"/>
              </a:spcBef>
            </a:pPr>
            <a:endParaRPr lang="cs-CZ" altLang="cs-CZ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sz="1800" dirty="0">
                <a:latin typeface="Arial" panose="020B0604020202020204" pitchFamily="34" charset="0"/>
                <a:hlinkClick r:id="rId3"/>
              </a:rPr>
              <a:t>https://www.youtube.com/watch?v=L1qQPBw24WQ</a:t>
            </a:r>
            <a:r>
              <a:rPr lang="cs-CZ" altLang="cs-CZ" sz="1800" dirty="0">
                <a:latin typeface="Arial" panose="020B0604020202020204" pitchFamily="34" charset="0"/>
              </a:rPr>
              <a:t>  pohyb</a:t>
            </a:r>
          </a:p>
          <a:p>
            <a:pPr algn="just"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>
            <a:extLst>
              <a:ext uri="{FF2B5EF4-FFF2-40B4-BE49-F238E27FC236}">
                <a16:creationId xmlns:a16="http://schemas.microsoft.com/office/drawing/2014/main" id="{521E24DE-61B0-4F2F-B77C-205422D9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071564"/>
            <a:ext cx="68087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ovéPole 2">
            <a:extLst>
              <a:ext uri="{FF2B5EF4-FFF2-40B4-BE49-F238E27FC236}">
                <a16:creationId xmlns:a16="http://schemas.microsoft.com/office/drawing/2014/main" id="{28B1BEF4-5768-4A94-AC67-0E8E35CF5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85751"/>
            <a:ext cx="283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MĚŇAVKA VELKÁ</a:t>
            </a:r>
          </a:p>
        </p:txBody>
      </p: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9E6BFCFA-B146-4B17-9ADF-646A5CB2AB30}"/>
              </a:ext>
            </a:extLst>
          </p:cNvPr>
          <p:cNvCxnSpPr/>
          <p:nvPr/>
        </p:nvCxnSpPr>
        <p:spPr>
          <a:xfrm rot="10800000">
            <a:off x="7381876" y="1428750"/>
            <a:ext cx="7143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3705610-12A6-46EF-90B2-496104C85441}"/>
              </a:ext>
            </a:extLst>
          </p:cNvPr>
          <p:cNvCxnSpPr/>
          <p:nvPr/>
        </p:nvCxnSpPr>
        <p:spPr>
          <a:xfrm rot="10800000">
            <a:off x="6810375" y="2643189"/>
            <a:ext cx="1143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A5AC564-9736-496D-8183-DAC093DE8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9" y="2428875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JÁDRO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789BB3E-F94B-4C65-8C6B-FFC762A83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1214439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PANOŽKY</a:t>
            </a:r>
          </a:p>
        </p:txBody>
      </p: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1D1F2F3B-8ED9-44D6-9A10-20D11F2D00B5}"/>
              </a:ext>
            </a:extLst>
          </p:cNvPr>
          <p:cNvCxnSpPr/>
          <p:nvPr/>
        </p:nvCxnSpPr>
        <p:spPr>
          <a:xfrm rot="16200000" flipV="1">
            <a:off x="4810126" y="5214938"/>
            <a:ext cx="785812" cy="785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2F54D36F-447C-41E8-8DF0-0AA2AA87A8CF}"/>
              </a:ext>
            </a:extLst>
          </p:cNvPr>
          <p:cNvCxnSpPr/>
          <p:nvPr/>
        </p:nvCxnSpPr>
        <p:spPr>
          <a:xfrm flipV="1">
            <a:off x="4024313" y="3357564"/>
            <a:ext cx="1143000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B3F0239-38BE-482A-B3A1-904AC7018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6" y="4286250"/>
            <a:ext cx="1744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CYTOPLAZMA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4A94270-A707-4151-B946-AC9B8C3DE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4" y="5929314"/>
            <a:ext cx="380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CYTOPLAZMATICKÁ MEMBRÁNA</a:t>
            </a:r>
          </a:p>
        </p:txBody>
      </p:sp>
      <p:cxnSp>
        <p:nvCxnSpPr>
          <p:cNvPr id="35" name="Přímá spojovací šipka 34">
            <a:extLst>
              <a:ext uri="{FF2B5EF4-FFF2-40B4-BE49-F238E27FC236}">
                <a16:creationId xmlns:a16="http://schemas.microsoft.com/office/drawing/2014/main" id="{B9800228-A731-477F-9822-F7CA9AA0B60C}"/>
              </a:ext>
            </a:extLst>
          </p:cNvPr>
          <p:cNvCxnSpPr/>
          <p:nvPr/>
        </p:nvCxnSpPr>
        <p:spPr>
          <a:xfrm>
            <a:off x="3452814" y="1857375"/>
            <a:ext cx="92868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0531D49-999E-4A2A-81CA-928C10C9E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1500188"/>
            <a:ext cx="1411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POTRAVNÍ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VAKUOLA</a:t>
            </a:r>
          </a:p>
        </p:txBody>
      </p:sp>
      <p:cxnSp>
        <p:nvCxnSpPr>
          <p:cNvPr id="38" name="Přímá spojovací šipka 37">
            <a:extLst>
              <a:ext uri="{FF2B5EF4-FFF2-40B4-BE49-F238E27FC236}">
                <a16:creationId xmlns:a16="http://schemas.microsoft.com/office/drawing/2014/main" id="{CFE61AB7-3DF1-4740-AFB7-93EC4D942CF4}"/>
              </a:ext>
            </a:extLst>
          </p:cNvPr>
          <p:cNvCxnSpPr/>
          <p:nvPr/>
        </p:nvCxnSpPr>
        <p:spPr>
          <a:xfrm rot="10800000">
            <a:off x="6167438" y="3857626"/>
            <a:ext cx="1643062" cy="714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B6DEAD4-D032-4CEA-8175-E961D4DC5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4" y="4429126"/>
            <a:ext cx="162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STAŽITELNÁ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VAKUOLA</a:t>
            </a:r>
          </a:p>
        </p:txBody>
      </p:sp>
      <p:sp>
        <p:nvSpPr>
          <p:cNvPr id="21520" name="TextovéPole 15">
            <a:extLst>
              <a:ext uri="{FF2B5EF4-FFF2-40B4-BE49-F238E27FC236}">
                <a16:creationId xmlns:a16="http://schemas.microsoft.com/office/drawing/2014/main" id="{158B5EE3-BF0E-4454-80F9-A941367C0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939" y="5429251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obr.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3" grpId="0"/>
      <p:bldP spid="34" grpId="0"/>
      <p:bldP spid="37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91CEB-8E77-4C2A-A30F-D4A0A36B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7"/>
            <a:ext cx="10515600" cy="1325563"/>
          </a:xfrm>
        </p:spPr>
        <p:txBody>
          <a:bodyPr/>
          <a:lstStyle/>
          <a:p>
            <a:r>
              <a:rPr lang="cs-CZ" b="1" dirty="0"/>
              <a:t>Potrava kořenonožců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8CABA9-9194-474F-8154-84B06DA1A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</a:rPr>
              <a:t> živí se bakteriemi, řasami a jinými prvoky, někteří parazité (střeva - 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úplavice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cs-CZ" altLang="cs-CZ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</a:rPr>
              <a:t> potravu obklopí panožkami (cytoplazmou), do uzavřené  potravní vakuoly jsou uvolňovány trávicí šťávy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cs-CZ" altLang="cs-CZ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</a:rPr>
              <a:t> nestrávené zbytky se odstraní prasknutím vakuoly na povrch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cs-CZ" altLang="cs-CZ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</a:rPr>
              <a:t>nejčastější výskyt ve vodě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4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506</Words>
  <Application>Microsoft Office PowerPoint</Application>
  <PresentationFormat>Širokoúhlá obrazovka</PresentationFormat>
  <Paragraphs>123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Opakování Nálevníci</vt:lpstr>
      <vt:lpstr>KONTROLA DÚ , OPAKOVÁNÍ</vt:lpstr>
      <vt:lpstr>Prezentace aplikace PowerPoint</vt:lpstr>
      <vt:lpstr>VIDEO TREPKA VELKÁ</vt:lpstr>
      <vt:lpstr>Další nálevníci</vt:lpstr>
      <vt:lpstr>Prezentace aplikace PowerPoint</vt:lpstr>
      <vt:lpstr>Prezentace aplikace PowerPoint</vt:lpstr>
      <vt:lpstr>Prezentace aplikace PowerPoint</vt:lpstr>
      <vt:lpstr>Potrava kořenonožců</vt:lpstr>
      <vt:lpstr>Prezentace aplikace PowerPoint</vt:lpstr>
      <vt:lpstr>Prvoci – Kořenonožci  (zápis)</vt:lpstr>
      <vt:lpstr>Měňavka velká- nákres</vt:lpstr>
      <vt:lpstr>DÚ – práce s textem v učebnici str. 46 – 47     (do sešitu)  zaslat do středy 13. 1.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Nálevníci</dc:title>
  <dc:creator>Dagmar Hegrová</dc:creator>
  <cp:lastModifiedBy>Zbyněk Koláčný</cp:lastModifiedBy>
  <cp:revision>7</cp:revision>
  <dcterms:created xsi:type="dcterms:W3CDTF">2021-01-09T18:02:34Z</dcterms:created>
  <dcterms:modified xsi:type="dcterms:W3CDTF">2021-01-11T12:15:54Z</dcterms:modified>
</cp:coreProperties>
</file>